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0"/>
    <a:srgbClr val="FFFFFF"/>
    <a:srgbClr val="702228"/>
    <a:srgbClr val="721B23"/>
    <a:srgbClr val="185A60"/>
    <a:srgbClr val="F8D8DB"/>
    <a:srgbClr val="27A746"/>
    <a:srgbClr val="333A40"/>
    <a:srgbClr val="1A1E21"/>
    <a:srgbClr val="486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6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F6BB2-AA5E-4DCD-9849-F0F5F0762B81}" type="datetimeFigureOut">
              <a:rPr lang="tr-TR" smtClean="0"/>
              <a:t>26.10.2022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E51B-F435-441E-80BC-6374B937C6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41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8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0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0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1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6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BA96193-2F04-6719-7847-DF518F29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7092" y="2386295"/>
            <a:ext cx="4155932" cy="3569150"/>
          </a:xfrm>
        </p:spPr>
        <p:txBody>
          <a:bodyPr anchor="b">
            <a:normAutofit/>
          </a:bodyPr>
          <a:lstStyle/>
          <a:p>
            <a:r>
              <a:rPr lang="tr-TR" sz="4000" dirty="0"/>
              <a:t>REÇETE Provizyon Sistemi - ECZANE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30E68A64-A7DE-0705-27AE-27735E52A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8" r="7781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1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Karekod İşlemleri -1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10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798290" y="5268962"/>
            <a:ext cx="886461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/>
              <a:t>Reçetedeki ilaçların </a:t>
            </a:r>
            <a:r>
              <a:rPr lang="tr-TR" sz="1900" dirty="0" err="1"/>
              <a:t>karekodlu</a:t>
            </a:r>
            <a:r>
              <a:rPr lang="tr-TR" sz="1900" dirty="0"/>
              <a:t>/</a:t>
            </a:r>
            <a:r>
              <a:rPr lang="tr-TR" sz="1900" dirty="0" err="1"/>
              <a:t>karekodsuz</a:t>
            </a:r>
            <a:r>
              <a:rPr lang="tr-TR" sz="1900" dirty="0"/>
              <a:t> kontrolleri yapılmaktadır. Karekoduz  ilaçlar için karekod işlemleri uygulanmaz.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/>
              <a:t>Reçete Kayıt işlemlerinin tamamlanması sonrası İTS Satış bildirim işlemleri için karekod bilgileri ekrana karekod okuyucu/manuel olarak eklenmektedir. </a:t>
            </a:r>
          </a:p>
          <a:p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0" y="778860"/>
            <a:ext cx="8602461" cy="4341554"/>
          </a:xfrm>
        </p:spPr>
      </p:pic>
    </p:spTree>
    <p:extLst>
      <p:ext uri="{BB962C8B-B14F-4D97-AF65-F5344CB8AC3E}">
        <p14:creationId xmlns:p14="http://schemas.microsoft.com/office/powerpoint/2010/main" val="9064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Karekod İşlemleri -2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11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 b="14751"/>
          <a:stretch/>
        </p:blipFill>
        <p:spPr>
          <a:xfrm>
            <a:off x="798290" y="780539"/>
            <a:ext cx="10561152" cy="3757629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6B95715-49C4-7774-8D2D-9E8E367A2B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29607" r="20093" b="29832"/>
          <a:stretch/>
        </p:blipFill>
        <p:spPr>
          <a:xfrm>
            <a:off x="2411464" y="3747047"/>
            <a:ext cx="6979211" cy="239006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8267E95-F3AC-C12C-5376-428E3F9FDA75}"/>
              </a:ext>
            </a:extLst>
          </p:cNvPr>
          <p:cNvSpPr txBox="1"/>
          <p:nvPr/>
        </p:nvSpPr>
        <p:spPr>
          <a:xfrm>
            <a:off x="7380938" y="920464"/>
            <a:ext cx="2585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Eklenen karekodların kontrolü yapılmaktadır. </a:t>
            </a: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3C5A4F4C-BEB7-3AE8-D55C-9AC17CB072AC}"/>
              </a:ext>
            </a:extLst>
          </p:cNvPr>
          <p:cNvSpPr/>
          <p:nvPr/>
        </p:nvSpPr>
        <p:spPr>
          <a:xfrm rot="5400000">
            <a:off x="8281457" y="1881773"/>
            <a:ext cx="416768" cy="238119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5238755" y="5375084"/>
            <a:ext cx="446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r-TR" b="1" dirty="0"/>
              <a:t>Kutu - karekodlar adet kontrol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5B66EE7-6F32-B0D8-2EA5-1BC15326D723}"/>
              </a:ext>
            </a:extLst>
          </p:cNvPr>
          <p:cNvSpPr txBox="1"/>
          <p:nvPr/>
        </p:nvSpPr>
        <p:spPr>
          <a:xfrm>
            <a:off x="-273716" y="4472832"/>
            <a:ext cx="2585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tr-TR" b="1" dirty="0"/>
              <a:t>İlaç - karekod eşleşme kontrol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1A6C2D0A-FF2B-1159-3113-F418F018A760}"/>
              </a:ext>
            </a:extLst>
          </p:cNvPr>
          <p:cNvSpPr/>
          <p:nvPr/>
        </p:nvSpPr>
        <p:spPr>
          <a:xfrm>
            <a:off x="1895424" y="4656458"/>
            <a:ext cx="416768" cy="238119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D876A79-E861-CDCB-9AD1-2A4DED6644D8}"/>
              </a:ext>
            </a:extLst>
          </p:cNvPr>
          <p:cNvSpPr txBox="1"/>
          <p:nvPr/>
        </p:nvSpPr>
        <p:spPr>
          <a:xfrm>
            <a:off x="58881" y="5148085"/>
            <a:ext cx="2352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Hatalı karekodlar listelenir ve otomatik olarak çıkarılır.</a:t>
            </a:r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FF6C0560-37C2-2227-3DDF-79C736CCB8AF}"/>
              </a:ext>
            </a:extLst>
          </p:cNvPr>
          <p:cNvSpPr/>
          <p:nvPr/>
        </p:nvSpPr>
        <p:spPr>
          <a:xfrm>
            <a:off x="2030567" y="5245379"/>
            <a:ext cx="563249" cy="254583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5E6F754D-0738-7B84-9573-BA02CF03674E}"/>
              </a:ext>
            </a:extLst>
          </p:cNvPr>
          <p:cNvSpPr/>
          <p:nvPr/>
        </p:nvSpPr>
        <p:spPr>
          <a:xfrm rot="16200000">
            <a:off x="6094371" y="5098032"/>
            <a:ext cx="289159" cy="190057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DF48FCFD-0678-AD1A-81A9-268ED7AF6F73}"/>
              </a:ext>
            </a:extLst>
          </p:cNvPr>
          <p:cNvSpPr/>
          <p:nvPr/>
        </p:nvSpPr>
        <p:spPr>
          <a:xfrm rot="16200000">
            <a:off x="7141330" y="5092437"/>
            <a:ext cx="289159" cy="190057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1" grpId="0"/>
      <p:bldP spid="12" grpId="0" animBg="1"/>
      <p:bldP spid="14" grpId="0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Karekod İşlemleri -3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12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416" y="778860"/>
            <a:ext cx="10595419" cy="5347376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3785101" y="1648906"/>
            <a:ext cx="4115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>
                <a:solidFill>
                  <a:schemeClr val="bg1"/>
                </a:solidFill>
              </a:rPr>
              <a:t>Karekod işlemleri doğrulaması sonrası İTS işlemleri yapılır. </a:t>
            </a:r>
          </a:p>
          <a:p>
            <a:endParaRPr lang="tr-TR" dirty="0"/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F44320D9-7978-E197-41CA-5069B94883DA}"/>
              </a:ext>
            </a:extLst>
          </p:cNvPr>
          <p:cNvSpPr/>
          <p:nvPr/>
        </p:nvSpPr>
        <p:spPr>
          <a:xfrm rot="20214297">
            <a:off x="8278118" y="1215055"/>
            <a:ext cx="668670" cy="315342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C2EDFADB-A686-1F85-D2E6-409F5CCF85DF}"/>
              </a:ext>
            </a:extLst>
          </p:cNvPr>
          <p:cNvSpPr/>
          <p:nvPr/>
        </p:nvSpPr>
        <p:spPr>
          <a:xfrm>
            <a:off x="2128745" y="3429000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İTS Kullanıcı bilgileri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13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1" y="778859"/>
            <a:ext cx="10595420" cy="5347376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1328341" y="1722330"/>
            <a:ext cx="95353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>
                <a:solidFill>
                  <a:srgbClr val="FFC000"/>
                </a:solidFill>
              </a:rPr>
              <a:t>İTS işlemleri için GLN numarası ve Şifre bilgisi EBS sisteminden güncellenir/eklenir. 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7AD40EA0-212E-1147-D19B-FD8BCD465EE8}"/>
              </a:ext>
            </a:extLst>
          </p:cNvPr>
          <p:cNvSpPr/>
          <p:nvPr/>
        </p:nvSpPr>
        <p:spPr>
          <a:xfrm rot="19542110">
            <a:off x="8427450" y="1349581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56E26A9E-68A0-F822-990E-46295EBB342E}"/>
              </a:ext>
            </a:extLst>
          </p:cNvPr>
          <p:cNvSpPr/>
          <p:nvPr/>
        </p:nvSpPr>
        <p:spPr>
          <a:xfrm rot="2602194">
            <a:off x="7172738" y="2465809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Ebs</a:t>
            </a:r>
            <a:r>
              <a:rPr lang="tr-TR" dirty="0"/>
              <a:t> - </a:t>
            </a:r>
            <a:r>
              <a:rPr lang="tr-TR" dirty="0" err="1"/>
              <a:t>its</a:t>
            </a:r>
            <a:r>
              <a:rPr lang="tr-TR" dirty="0"/>
              <a:t> bilgileri güncelleme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14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10" y="778859"/>
            <a:ext cx="10343181" cy="5347377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3159872" y="5079317"/>
            <a:ext cx="42922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>
                <a:solidFill>
                  <a:srgbClr val="FFC000"/>
                </a:solidFill>
              </a:rPr>
              <a:t>EBS sisteminden güncellenir/eklenir. 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7AD40EA0-212E-1147-D19B-FD8BCD465EE8}"/>
              </a:ext>
            </a:extLst>
          </p:cNvPr>
          <p:cNvSpPr/>
          <p:nvPr/>
        </p:nvSpPr>
        <p:spPr>
          <a:xfrm rot="10800000">
            <a:off x="6598650" y="1714502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56E26A9E-68A0-F822-990E-46295EBB342E}"/>
              </a:ext>
            </a:extLst>
          </p:cNvPr>
          <p:cNvSpPr/>
          <p:nvPr/>
        </p:nvSpPr>
        <p:spPr>
          <a:xfrm rot="10800000">
            <a:off x="2336485" y="5129042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CD87ACEE-D2F5-390A-5C21-F007FB4B7DB3}"/>
              </a:ext>
            </a:extLst>
          </p:cNvPr>
          <p:cNvSpPr/>
          <p:nvPr/>
        </p:nvSpPr>
        <p:spPr>
          <a:xfrm rot="10800000">
            <a:off x="6598650" y="2454132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27FC5FA2-8EF4-F1FF-0863-6B2450151D45}"/>
              </a:ext>
            </a:extLst>
          </p:cNvPr>
          <p:cNvSpPr/>
          <p:nvPr/>
        </p:nvSpPr>
        <p:spPr>
          <a:xfrm rot="10800000">
            <a:off x="6598650" y="3167275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İTS işlemleri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15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2" y="778860"/>
            <a:ext cx="8602457" cy="4341553"/>
          </a:xfrm>
        </p:spPr>
      </p:pic>
      <p:pic>
        <p:nvPicPr>
          <p:cNvPr id="3" name="İçerik Yer Tutucusu 6">
            <a:extLst>
              <a:ext uri="{FF2B5EF4-FFF2-40B4-BE49-F238E27FC236}">
                <a16:creationId xmlns:a16="http://schemas.microsoft.com/office/drawing/2014/main" id="{925AC0EC-32D3-7913-085E-ADD808AEA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4" b="17884"/>
          <a:stretch/>
        </p:blipFill>
        <p:spPr>
          <a:xfrm>
            <a:off x="2652729" y="3726087"/>
            <a:ext cx="8602460" cy="2788651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2988907" y="3885575"/>
            <a:ext cx="860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C000"/>
                </a:solidFill>
              </a:rPr>
              <a:t>Dökümü alınmayan reçetelere İTS işlemleri yapılır.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C000"/>
                </a:solidFill>
              </a:rPr>
              <a:t>Dökümü alınan reçetelere Kurum Döküm iptali sonrası İTS işlemleri yapılır.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C3F9C47-E290-CA34-4B32-63BDCDD73252}"/>
              </a:ext>
            </a:extLst>
          </p:cNvPr>
          <p:cNvSpPr txBox="1"/>
          <p:nvPr/>
        </p:nvSpPr>
        <p:spPr>
          <a:xfrm>
            <a:off x="2171914" y="1329144"/>
            <a:ext cx="6096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FFC000"/>
                </a:solidFill>
              </a:rPr>
              <a:t>İTS kullanıcı işlemleri tamamlanması sonrası İTS Satış Bildirimi, İTS Satış Bildirim İptali, İTS Satış Sonlandırma ve İTS Satış Sonlandırma İptali yapılır. </a:t>
            </a:r>
          </a:p>
        </p:txBody>
      </p:sp>
    </p:spTree>
    <p:extLst>
      <p:ext uri="{BB962C8B-B14F-4D97-AF65-F5344CB8AC3E}">
        <p14:creationId xmlns:p14="http://schemas.microsoft.com/office/powerpoint/2010/main" val="23456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Döküm oluşturma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16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1" y="778860"/>
            <a:ext cx="10593421" cy="5346367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E642154-ED02-9620-9150-7C98E3171C05}"/>
              </a:ext>
            </a:extLst>
          </p:cNvPr>
          <p:cNvSpPr txBox="1"/>
          <p:nvPr/>
        </p:nvSpPr>
        <p:spPr>
          <a:xfrm>
            <a:off x="268013" y="1385616"/>
            <a:ext cx="2621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486383"/>
                </a:solidFill>
              </a:rPr>
              <a:t>Döküme dahil edilmemiş reçeteler görüntülenir.</a:t>
            </a:r>
          </a:p>
          <a:p>
            <a:endParaRPr lang="tr-TR" sz="1600" dirty="0">
              <a:solidFill>
                <a:srgbClr val="4863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486383"/>
                </a:solidFill>
              </a:rPr>
              <a:t>Raporlu Durumu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486383"/>
                </a:solidFill>
              </a:rPr>
              <a:t>Tarih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486383"/>
                </a:solidFill>
              </a:rPr>
              <a:t>Çalışma durumuna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486383"/>
                </a:solidFill>
              </a:rPr>
              <a:t>filtrelenir ve raporlanır.</a:t>
            </a: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8EB5050F-730A-FF52-1209-FBD100D4578E}"/>
              </a:ext>
            </a:extLst>
          </p:cNvPr>
          <p:cNvSpPr/>
          <p:nvPr/>
        </p:nvSpPr>
        <p:spPr>
          <a:xfrm>
            <a:off x="2889682" y="1907378"/>
            <a:ext cx="820838" cy="662707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885691D-5091-B984-2085-88EEE893BF2A}"/>
              </a:ext>
            </a:extLst>
          </p:cNvPr>
          <p:cNvSpPr txBox="1"/>
          <p:nvPr/>
        </p:nvSpPr>
        <p:spPr>
          <a:xfrm>
            <a:off x="3765815" y="4874158"/>
            <a:ext cx="459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</a:rPr>
              <a:t>Raporlanan/listelenen reçeteler seçilerek döküm oluşturulur/silinir. 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779AA697-D21C-45F1-2B70-360BA9424F94}"/>
              </a:ext>
            </a:extLst>
          </p:cNvPr>
          <p:cNvSpPr/>
          <p:nvPr/>
        </p:nvSpPr>
        <p:spPr>
          <a:xfrm rot="16200000">
            <a:off x="4024548" y="4544218"/>
            <a:ext cx="442096" cy="2266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41571F9C-59CF-304F-A55B-68EA556C1F0A}"/>
              </a:ext>
            </a:extLst>
          </p:cNvPr>
          <p:cNvSpPr/>
          <p:nvPr/>
        </p:nvSpPr>
        <p:spPr>
          <a:xfrm rot="5400000">
            <a:off x="10338051" y="5442925"/>
            <a:ext cx="442096" cy="2266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569A80D-7FAF-0DB8-0C3B-6541445FB71E}"/>
              </a:ext>
            </a:extLst>
          </p:cNvPr>
          <p:cNvSpPr txBox="1"/>
          <p:nvPr/>
        </p:nvSpPr>
        <p:spPr>
          <a:xfrm>
            <a:off x="8354161" y="3565817"/>
            <a:ext cx="2971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FFC000"/>
                </a:solidFill>
              </a:rPr>
              <a:t>ITS satış bildirimi ya da karekod sonlandırma işlemi yapılmış reçeteler ITS bildirim iptalleri yapılmadan silinemez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0FDD3580-428C-60C3-E11F-78FBE262FBD5}"/>
              </a:ext>
            </a:extLst>
          </p:cNvPr>
          <p:cNvSpPr/>
          <p:nvPr/>
        </p:nvSpPr>
        <p:spPr>
          <a:xfrm rot="10800000">
            <a:off x="7381787" y="3732805"/>
            <a:ext cx="442096" cy="2266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26C3D266-3F9A-C516-10AC-FA1D69E80C37}"/>
              </a:ext>
            </a:extLst>
          </p:cNvPr>
          <p:cNvSpPr/>
          <p:nvPr/>
        </p:nvSpPr>
        <p:spPr>
          <a:xfrm rot="10800000">
            <a:off x="7381787" y="4190137"/>
            <a:ext cx="442096" cy="2266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F143EB3-6E5B-19EA-4163-D6C5D00C5DD0}"/>
              </a:ext>
            </a:extLst>
          </p:cNvPr>
          <p:cNvSpPr txBox="1"/>
          <p:nvPr/>
        </p:nvSpPr>
        <p:spPr>
          <a:xfrm>
            <a:off x="8283758" y="1716468"/>
            <a:ext cx="297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İçerisinde ITS ye kayıtlı ilaç bulunduran bir reçete ITS satış bildirimi ve karekod sonlandırma yapılmadan döküme dahil edilemez.</a:t>
            </a:r>
          </a:p>
        </p:txBody>
      </p:sp>
    </p:spTree>
    <p:extLst>
      <p:ext uri="{BB962C8B-B14F-4D97-AF65-F5344CB8AC3E}">
        <p14:creationId xmlns:p14="http://schemas.microsoft.com/office/powerpoint/2010/main" val="32481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Döküm oluşturma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17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3183" y="807917"/>
            <a:ext cx="7446893" cy="5464046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9971605" y="2616610"/>
            <a:ext cx="18948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solidFill>
                  <a:srgbClr val="FFC000"/>
                </a:solidFill>
              </a:rPr>
              <a:t>Döküm oluşturulması sonrası kuruma e-posta ile bilgilendirme gönderilir.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F86B74E-1D4D-B96D-819D-094015EE3689}"/>
              </a:ext>
            </a:extLst>
          </p:cNvPr>
          <p:cNvSpPr txBox="1"/>
          <p:nvPr/>
        </p:nvSpPr>
        <p:spPr>
          <a:xfrm>
            <a:off x="5886629" y="807917"/>
            <a:ext cx="3706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>
                <a:solidFill>
                  <a:srgbClr val="00B050"/>
                </a:solidFill>
              </a:rPr>
              <a:t>Döküm oluşturulması sonrası uyarı verilir ve reçeteler listesinden kaldırılır. 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1DBCC766-4D23-BC7B-8F71-E20FD520F9F5}"/>
              </a:ext>
            </a:extLst>
          </p:cNvPr>
          <p:cNvSpPr/>
          <p:nvPr/>
        </p:nvSpPr>
        <p:spPr>
          <a:xfrm rot="10800000">
            <a:off x="5009550" y="914143"/>
            <a:ext cx="720986" cy="275463"/>
          </a:xfrm>
          <a:prstGeom prst="rightArrow">
            <a:avLst/>
          </a:prstGeom>
          <a:solidFill>
            <a:srgbClr val="27A746"/>
          </a:solidFill>
          <a:ln>
            <a:solidFill>
              <a:srgbClr val="27A7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933E4B8-6F4F-B971-FFC2-C81D53C1EDFF}"/>
              </a:ext>
            </a:extLst>
          </p:cNvPr>
          <p:cNvSpPr txBox="1"/>
          <p:nvPr/>
        </p:nvSpPr>
        <p:spPr>
          <a:xfrm>
            <a:off x="0" y="4038544"/>
            <a:ext cx="18948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solidFill>
                  <a:srgbClr val="FF0000"/>
                </a:solidFill>
              </a:rPr>
              <a:t>Bir dökümde </a:t>
            </a:r>
            <a:br>
              <a:rPr lang="tr-TR" sz="1900" b="1" dirty="0">
                <a:solidFill>
                  <a:srgbClr val="FF0000"/>
                </a:solidFill>
              </a:rPr>
            </a:br>
            <a:r>
              <a:rPr lang="tr-TR" sz="1900" b="1" dirty="0">
                <a:solidFill>
                  <a:srgbClr val="FF0000"/>
                </a:solidFill>
              </a:rPr>
              <a:t>en fazla 25 adet reçete dahil edilebilir.</a:t>
            </a: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9BF88E89-D1D5-9690-A742-7883E8A3E9F1}"/>
              </a:ext>
            </a:extLst>
          </p:cNvPr>
          <p:cNvSpPr/>
          <p:nvPr/>
        </p:nvSpPr>
        <p:spPr>
          <a:xfrm>
            <a:off x="1710976" y="4669486"/>
            <a:ext cx="720986" cy="275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Döküm İşlemleri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18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3"/>
          <a:stretch/>
        </p:blipFill>
        <p:spPr>
          <a:xfrm>
            <a:off x="692452" y="1487813"/>
            <a:ext cx="10797103" cy="3882374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4D3833D-2CA5-BDE9-A297-FC56B8E6B516}"/>
              </a:ext>
            </a:extLst>
          </p:cNvPr>
          <p:cNvSpPr txBox="1"/>
          <p:nvPr/>
        </p:nvSpPr>
        <p:spPr>
          <a:xfrm>
            <a:off x="3252557" y="2489257"/>
            <a:ext cx="4781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/>
              <a:t>D</a:t>
            </a:r>
            <a:r>
              <a:rPr lang="tr-TR" sz="1800" b="1" dirty="0"/>
              <a:t>ö</a:t>
            </a:r>
            <a:r>
              <a:rPr lang="nb-NO" sz="1800" b="1" dirty="0"/>
              <a:t>k</a:t>
            </a:r>
            <a:r>
              <a:rPr lang="tr-TR" sz="1800" b="1" dirty="0"/>
              <a:t>ü</a:t>
            </a:r>
            <a:r>
              <a:rPr lang="nb-NO" sz="1800" b="1" dirty="0"/>
              <a:t>mler tarihe g</a:t>
            </a:r>
            <a:r>
              <a:rPr lang="tr-TR" sz="1800" b="1" dirty="0"/>
              <a:t>ö</a:t>
            </a:r>
            <a:r>
              <a:rPr lang="nb-NO" sz="1800" b="1" dirty="0"/>
              <a:t>re filtrelenerek listelenir.</a:t>
            </a:r>
            <a:endParaRPr lang="tr-TR" sz="1800" b="1" dirty="0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B5AB527C-17B1-E279-959E-31E3DFC2B020}"/>
              </a:ext>
            </a:extLst>
          </p:cNvPr>
          <p:cNvSpPr/>
          <p:nvPr/>
        </p:nvSpPr>
        <p:spPr>
          <a:xfrm rot="5400000">
            <a:off x="2443016" y="2864028"/>
            <a:ext cx="255315" cy="1675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F0F0363C-1E38-579B-1618-2EE4B82E2321}"/>
              </a:ext>
            </a:extLst>
          </p:cNvPr>
          <p:cNvSpPr/>
          <p:nvPr/>
        </p:nvSpPr>
        <p:spPr>
          <a:xfrm rot="5400000">
            <a:off x="5523905" y="2864028"/>
            <a:ext cx="255315" cy="1675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36AD1A8-A24A-DCA8-F734-4B554405E12B}"/>
              </a:ext>
            </a:extLst>
          </p:cNvPr>
          <p:cNvSpPr txBox="1"/>
          <p:nvPr/>
        </p:nvSpPr>
        <p:spPr>
          <a:xfrm>
            <a:off x="6276496" y="2987271"/>
            <a:ext cx="2335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Döküm Onay Durum 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5101038B-3E95-C2E0-E417-F1ECF744C7A5}"/>
              </a:ext>
            </a:extLst>
          </p:cNvPr>
          <p:cNvSpPr/>
          <p:nvPr/>
        </p:nvSpPr>
        <p:spPr>
          <a:xfrm rot="5400000">
            <a:off x="7083416" y="3394286"/>
            <a:ext cx="255315" cy="1675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15EAD2A-828C-F81B-3BF3-F50DD5AF875D}"/>
              </a:ext>
            </a:extLst>
          </p:cNvPr>
          <p:cNvSpPr txBox="1"/>
          <p:nvPr/>
        </p:nvSpPr>
        <p:spPr>
          <a:xfrm>
            <a:off x="9160372" y="3769343"/>
            <a:ext cx="2760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Kurum Onaylı Fatura bilgileri girilecek döküm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C1BFC6B4-8646-3C79-ED04-DAF9FFAFE7E7}"/>
              </a:ext>
            </a:extLst>
          </p:cNvPr>
          <p:cNvSpPr/>
          <p:nvPr/>
        </p:nvSpPr>
        <p:spPr>
          <a:xfrm rot="10800000">
            <a:off x="8064492" y="3974632"/>
            <a:ext cx="933025" cy="34506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DB3C56-84D7-88E3-CF23-72D87F0BC01D}"/>
              </a:ext>
            </a:extLst>
          </p:cNvPr>
          <p:cNvSpPr txBox="1"/>
          <p:nvPr/>
        </p:nvSpPr>
        <p:spPr>
          <a:xfrm>
            <a:off x="4326859" y="4319698"/>
            <a:ext cx="2153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Kurum Tarafından İptal edilen Döküm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9A9F3FD9-8A41-A316-1B67-1AC8DB53F24B}"/>
              </a:ext>
            </a:extLst>
          </p:cNvPr>
          <p:cNvSpPr/>
          <p:nvPr/>
        </p:nvSpPr>
        <p:spPr>
          <a:xfrm>
            <a:off x="6480066" y="4522870"/>
            <a:ext cx="332911" cy="2399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59F8726-ED0E-6A97-EB86-437304650E29}"/>
              </a:ext>
            </a:extLst>
          </p:cNvPr>
          <p:cNvSpPr txBox="1"/>
          <p:nvPr/>
        </p:nvSpPr>
        <p:spPr>
          <a:xfrm>
            <a:off x="5779265" y="5692117"/>
            <a:ext cx="3506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Kurum Onayı Bekleyen Döküm</a:t>
            </a: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02E0314C-D3EB-7C64-02FF-48F2F0A8F002}"/>
              </a:ext>
            </a:extLst>
          </p:cNvPr>
          <p:cNvSpPr/>
          <p:nvPr/>
        </p:nvSpPr>
        <p:spPr>
          <a:xfrm rot="16200000">
            <a:off x="7064896" y="5351721"/>
            <a:ext cx="292354" cy="2309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FCA21DE2-CC7D-484A-EC02-32EBCBBAF71F}"/>
              </a:ext>
            </a:extLst>
          </p:cNvPr>
          <p:cNvSpPr txBox="1"/>
          <p:nvPr/>
        </p:nvSpPr>
        <p:spPr>
          <a:xfrm>
            <a:off x="10006589" y="4521327"/>
            <a:ext cx="1378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İptal Sebebi</a:t>
            </a:r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794FBE3D-1DFE-5D9E-7CBD-E0331B01AA40}"/>
              </a:ext>
            </a:extLst>
          </p:cNvPr>
          <p:cNvSpPr/>
          <p:nvPr/>
        </p:nvSpPr>
        <p:spPr>
          <a:xfrm rot="10800000">
            <a:off x="9624496" y="4762856"/>
            <a:ext cx="277284" cy="2556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k: Sağ 20">
            <a:extLst>
              <a:ext uri="{FF2B5EF4-FFF2-40B4-BE49-F238E27FC236}">
                <a16:creationId xmlns:a16="http://schemas.microsoft.com/office/drawing/2014/main" id="{0CBA2D0F-A413-A9EE-9A8E-56C15CC702C3}"/>
              </a:ext>
            </a:extLst>
          </p:cNvPr>
          <p:cNvSpPr/>
          <p:nvPr/>
        </p:nvSpPr>
        <p:spPr>
          <a:xfrm rot="10800000">
            <a:off x="9624496" y="4409469"/>
            <a:ext cx="277284" cy="2556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1ED779C-19ED-1362-B66B-7A0F16E792F7}"/>
              </a:ext>
            </a:extLst>
          </p:cNvPr>
          <p:cNvSpPr txBox="1"/>
          <p:nvPr/>
        </p:nvSpPr>
        <p:spPr>
          <a:xfrm>
            <a:off x="2139423" y="5765138"/>
            <a:ext cx="3157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Döküm Detayı Görüntülenir</a:t>
            </a:r>
          </a:p>
        </p:txBody>
      </p:sp>
      <p:sp>
        <p:nvSpPr>
          <p:cNvPr id="24" name="Ok: Sağ 23">
            <a:extLst>
              <a:ext uri="{FF2B5EF4-FFF2-40B4-BE49-F238E27FC236}">
                <a16:creationId xmlns:a16="http://schemas.microsoft.com/office/drawing/2014/main" id="{D3C357E0-143B-88D3-0430-C65B2518DA1F}"/>
              </a:ext>
            </a:extLst>
          </p:cNvPr>
          <p:cNvSpPr/>
          <p:nvPr/>
        </p:nvSpPr>
        <p:spPr>
          <a:xfrm rot="16200000">
            <a:off x="3560310" y="5356652"/>
            <a:ext cx="316204" cy="27026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Döküm detay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19</a:t>
            </a:fld>
            <a:endParaRPr lang="en-US"/>
          </a:p>
        </p:txBody>
      </p:sp>
      <p:pic>
        <p:nvPicPr>
          <p:cNvPr id="24" name="İçerik Yer Tutucusu 23" descr="tablo içeren bir resim">
            <a:extLst>
              <a:ext uri="{FF2B5EF4-FFF2-40B4-BE49-F238E27FC236}">
                <a16:creationId xmlns:a16="http://schemas.microsoft.com/office/drawing/2014/main" id="{D5B42803-BB73-2D53-6CC8-C61BFB636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9"/>
          <a:stretch/>
        </p:blipFill>
        <p:spPr>
          <a:xfrm>
            <a:off x="798289" y="804719"/>
            <a:ext cx="10613955" cy="3958138"/>
          </a:xfr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DB3C56-84D7-88E3-CF23-72D87F0BC01D}"/>
              </a:ext>
            </a:extLst>
          </p:cNvPr>
          <p:cNvSpPr txBox="1"/>
          <p:nvPr/>
        </p:nvSpPr>
        <p:spPr>
          <a:xfrm>
            <a:off x="4344614" y="1481771"/>
            <a:ext cx="2775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333A40"/>
                </a:solidFill>
              </a:rPr>
              <a:t>Döküm Durum Bilgisi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9A9F3FD9-8A41-A316-1B67-1AC8DB53F24B}"/>
              </a:ext>
            </a:extLst>
          </p:cNvPr>
          <p:cNvSpPr/>
          <p:nvPr/>
        </p:nvSpPr>
        <p:spPr>
          <a:xfrm rot="10800000">
            <a:off x="3741284" y="1546444"/>
            <a:ext cx="603329" cy="239986"/>
          </a:xfrm>
          <a:prstGeom prst="rightArrow">
            <a:avLst/>
          </a:prstGeom>
          <a:solidFill>
            <a:srgbClr val="333A40"/>
          </a:solidFill>
          <a:ln>
            <a:solidFill>
              <a:srgbClr val="333A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BEBCF2A1-DF03-E8A5-F155-FFC94DB594E6}"/>
              </a:ext>
            </a:extLst>
          </p:cNvPr>
          <p:cNvSpPr txBox="1"/>
          <p:nvPr/>
        </p:nvSpPr>
        <p:spPr>
          <a:xfrm>
            <a:off x="75462" y="1933836"/>
            <a:ext cx="1948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Kurum Onaylı Döküm Fatura bilgileri girilecek</a:t>
            </a:r>
          </a:p>
        </p:txBody>
      </p:sp>
      <p:sp>
        <p:nvSpPr>
          <p:cNvPr id="26" name="Ok: Sağ 25">
            <a:extLst>
              <a:ext uri="{FF2B5EF4-FFF2-40B4-BE49-F238E27FC236}">
                <a16:creationId xmlns:a16="http://schemas.microsoft.com/office/drawing/2014/main" id="{CBB7F12F-63A2-CAC0-CF18-058A0E3110A1}"/>
              </a:ext>
            </a:extLst>
          </p:cNvPr>
          <p:cNvSpPr/>
          <p:nvPr/>
        </p:nvSpPr>
        <p:spPr>
          <a:xfrm rot="19594764">
            <a:off x="1413893" y="1554711"/>
            <a:ext cx="799251" cy="253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C3AD470-494A-C6F2-6482-F413AD71CBE0}"/>
              </a:ext>
            </a:extLst>
          </p:cNvPr>
          <p:cNvSpPr txBox="1"/>
          <p:nvPr/>
        </p:nvSpPr>
        <p:spPr>
          <a:xfrm>
            <a:off x="1675914" y="4827530"/>
            <a:ext cx="3157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333A40"/>
                </a:solidFill>
              </a:rPr>
              <a:t>Reçete Detayı Görüntülenir</a:t>
            </a:r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FBF8771F-9660-2D66-64DD-B49D824C5649}"/>
              </a:ext>
            </a:extLst>
          </p:cNvPr>
          <p:cNvSpPr/>
          <p:nvPr/>
        </p:nvSpPr>
        <p:spPr>
          <a:xfrm rot="16200000">
            <a:off x="2667472" y="4509585"/>
            <a:ext cx="316204" cy="270265"/>
          </a:xfrm>
          <a:prstGeom prst="rightArrow">
            <a:avLst/>
          </a:prstGeom>
          <a:solidFill>
            <a:srgbClr val="333A40"/>
          </a:solidFill>
          <a:ln>
            <a:solidFill>
              <a:srgbClr val="333A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1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5" grpId="0"/>
      <p:bldP spid="26" grpId="0" animBg="1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Kurum Duyuru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2</a:t>
            </a:fld>
            <a:endParaRPr lang="en-US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16E9F05-91E2-A0AA-CD58-D0CB1CC5B270}"/>
              </a:ext>
            </a:extLst>
          </p:cNvPr>
          <p:cNvSpPr/>
          <p:nvPr/>
        </p:nvSpPr>
        <p:spPr>
          <a:xfrm>
            <a:off x="1212209" y="2256639"/>
            <a:ext cx="494951" cy="109056"/>
          </a:xfrm>
          <a:prstGeom prst="rect">
            <a:avLst/>
          </a:prstGeom>
          <a:solidFill>
            <a:srgbClr val="E9EDF0"/>
          </a:solidFill>
          <a:ln>
            <a:solidFill>
              <a:srgbClr val="E9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272FBAF-36CE-640B-06FF-BEB4C8EA92DC}"/>
              </a:ext>
            </a:extLst>
          </p:cNvPr>
          <p:cNvSpPr/>
          <p:nvPr/>
        </p:nvSpPr>
        <p:spPr>
          <a:xfrm>
            <a:off x="1212210" y="2448861"/>
            <a:ext cx="570452" cy="109056"/>
          </a:xfrm>
          <a:prstGeom prst="rect">
            <a:avLst/>
          </a:prstGeom>
          <a:solidFill>
            <a:srgbClr val="E9EDF0"/>
          </a:solidFill>
          <a:ln>
            <a:solidFill>
              <a:srgbClr val="E9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3386BCF-822F-605E-6706-8685A0E78799}"/>
              </a:ext>
            </a:extLst>
          </p:cNvPr>
          <p:cNvSpPr/>
          <p:nvPr/>
        </p:nvSpPr>
        <p:spPr>
          <a:xfrm>
            <a:off x="1423333" y="2841071"/>
            <a:ext cx="254465" cy="74103"/>
          </a:xfrm>
          <a:prstGeom prst="rect">
            <a:avLst/>
          </a:prstGeom>
          <a:solidFill>
            <a:srgbClr val="E9EDF0"/>
          </a:solidFill>
          <a:ln>
            <a:solidFill>
              <a:srgbClr val="E9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5B1193D-5E46-6FF9-9E4E-1DDFA4D0DE41}"/>
              </a:ext>
            </a:extLst>
          </p:cNvPr>
          <p:cNvSpPr/>
          <p:nvPr/>
        </p:nvSpPr>
        <p:spPr>
          <a:xfrm>
            <a:off x="1175857" y="5269685"/>
            <a:ext cx="606805" cy="109056"/>
          </a:xfrm>
          <a:prstGeom prst="rect">
            <a:avLst/>
          </a:prstGeom>
          <a:solidFill>
            <a:srgbClr val="E9EDF0"/>
          </a:solidFill>
          <a:ln>
            <a:solidFill>
              <a:srgbClr val="E9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76C98FCB-3003-9F5C-E9A4-171F11E85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7" y="864067"/>
            <a:ext cx="10634295" cy="4853030"/>
          </a:xfrm>
        </p:spPr>
      </p:pic>
    </p:spTree>
    <p:extLst>
      <p:ext uri="{BB962C8B-B14F-4D97-AF65-F5344CB8AC3E}">
        <p14:creationId xmlns:p14="http://schemas.microsoft.com/office/powerpoint/2010/main" val="110855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Fatura bilgi girişi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20</a:t>
            </a:fld>
            <a:endParaRPr lang="en-US"/>
          </a:p>
        </p:txBody>
      </p:sp>
      <p:pic>
        <p:nvPicPr>
          <p:cNvPr id="16" name="İçerik Yer Tutucusu 15">
            <a:extLst>
              <a:ext uri="{FF2B5EF4-FFF2-40B4-BE49-F238E27FC236}">
                <a16:creationId xmlns:a16="http://schemas.microsoft.com/office/drawing/2014/main" id="{49917C17-80D2-9610-E352-0E9DA0CC4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9" y="831973"/>
            <a:ext cx="10560689" cy="5329848"/>
          </a:xfrm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id="{C3BDC0A5-92B5-ADA8-C081-DB8BBA6FCE93}"/>
              </a:ext>
            </a:extLst>
          </p:cNvPr>
          <p:cNvSpPr/>
          <p:nvPr/>
        </p:nvSpPr>
        <p:spPr>
          <a:xfrm>
            <a:off x="1238435" y="954350"/>
            <a:ext cx="532660" cy="248574"/>
          </a:xfrm>
          <a:prstGeom prst="rect">
            <a:avLst/>
          </a:prstGeom>
          <a:solidFill>
            <a:srgbClr val="1A1E21"/>
          </a:solidFill>
          <a:ln>
            <a:solidFill>
              <a:srgbClr val="1A1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15EAD2A-828C-F81B-3BF3-F50DD5AF875D}"/>
              </a:ext>
            </a:extLst>
          </p:cNvPr>
          <p:cNvSpPr txBox="1"/>
          <p:nvPr/>
        </p:nvSpPr>
        <p:spPr>
          <a:xfrm>
            <a:off x="833022" y="1484133"/>
            <a:ext cx="2760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Fatura numarası girilir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C1BFC6B4-8646-3C79-ED04-DAF9FFAFE7E7}"/>
              </a:ext>
            </a:extLst>
          </p:cNvPr>
          <p:cNvSpPr/>
          <p:nvPr/>
        </p:nvSpPr>
        <p:spPr>
          <a:xfrm>
            <a:off x="3329125" y="1970165"/>
            <a:ext cx="501587" cy="34506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8494EFE0-2AD8-1892-AA8C-998AE4F3748B}"/>
              </a:ext>
            </a:extLst>
          </p:cNvPr>
          <p:cNvSpPr/>
          <p:nvPr/>
        </p:nvSpPr>
        <p:spPr>
          <a:xfrm>
            <a:off x="3329126" y="1516656"/>
            <a:ext cx="501587" cy="34506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87655A7C-7A27-98E8-90B8-200E26A9E37C}"/>
              </a:ext>
            </a:extLst>
          </p:cNvPr>
          <p:cNvSpPr txBox="1"/>
          <p:nvPr/>
        </p:nvSpPr>
        <p:spPr>
          <a:xfrm>
            <a:off x="984720" y="1961908"/>
            <a:ext cx="2282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Fatura tarihi seçilir</a:t>
            </a:r>
          </a:p>
        </p:txBody>
      </p:sp>
      <p:sp>
        <p:nvSpPr>
          <p:cNvPr id="26" name="Ok: Sağ 25">
            <a:extLst>
              <a:ext uri="{FF2B5EF4-FFF2-40B4-BE49-F238E27FC236}">
                <a16:creationId xmlns:a16="http://schemas.microsoft.com/office/drawing/2014/main" id="{34C2F3AD-5C30-B98E-14AB-3C277D51FF87}"/>
              </a:ext>
            </a:extLst>
          </p:cNvPr>
          <p:cNvSpPr/>
          <p:nvPr/>
        </p:nvSpPr>
        <p:spPr>
          <a:xfrm rot="10800000">
            <a:off x="8295487" y="1711088"/>
            <a:ext cx="501587" cy="34506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999FF64-04CF-C143-CFC9-C2108DA2C367}"/>
              </a:ext>
            </a:extLst>
          </p:cNvPr>
          <p:cNvSpPr txBox="1"/>
          <p:nvPr/>
        </p:nvSpPr>
        <p:spPr>
          <a:xfrm>
            <a:off x="8859216" y="1560456"/>
            <a:ext cx="1589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Döküm Özet Bilgileri</a:t>
            </a:r>
          </a:p>
        </p:txBody>
      </p:sp>
      <p:sp>
        <p:nvSpPr>
          <p:cNvPr id="30" name="Ok: Sağ 29">
            <a:extLst>
              <a:ext uri="{FF2B5EF4-FFF2-40B4-BE49-F238E27FC236}">
                <a16:creationId xmlns:a16="http://schemas.microsoft.com/office/drawing/2014/main" id="{3545B268-01E3-860C-BAAF-08EAB42B301E}"/>
              </a:ext>
            </a:extLst>
          </p:cNvPr>
          <p:cNvSpPr/>
          <p:nvPr/>
        </p:nvSpPr>
        <p:spPr>
          <a:xfrm rot="10800000">
            <a:off x="8295487" y="2427297"/>
            <a:ext cx="501587" cy="34506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FF14115-6324-C8D4-E87D-668178592E67}"/>
              </a:ext>
            </a:extLst>
          </p:cNvPr>
          <p:cNvSpPr txBox="1"/>
          <p:nvPr/>
        </p:nvSpPr>
        <p:spPr>
          <a:xfrm>
            <a:off x="1970656" y="2921377"/>
            <a:ext cx="2260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Başarılı Kayıt</a:t>
            </a:r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F33138D0-2847-65CD-3202-A08990A1B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9192" r="16772" b="54149"/>
          <a:stretch/>
        </p:blipFill>
        <p:spPr>
          <a:xfrm>
            <a:off x="2039292" y="3731832"/>
            <a:ext cx="8078681" cy="2255708"/>
          </a:xfrm>
          <a:prstGeom prst="rect">
            <a:avLst/>
          </a:prstGeom>
        </p:spPr>
      </p:pic>
      <p:sp>
        <p:nvSpPr>
          <p:cNvPr id="34" name="Ok: Sağ 33">
            <a:extLst>
              <a:ext uri="{FF2B5EF4-FFF2-40B4-BE49-F238E27FC236}">
                <a16:creationId xmlns:a16="http://schemas.microsoft.com/office/drawing/2014/main" id="{25E83C86-7AA7-0277-53D0-2702ACA2DFCA}"/>
              </a:ext>
            </a:extLst>
          </p:cNvPr>
          <p:cNvSpPr/>
          <p:nvPr/>
        </p:nvSpPr>
        <p:spPr>
          <a:xfrm rot="5400000">
            <a:off x="2492697" y="3328646"/>
            <a:ext cx="369334" cy="2825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F73885A3-C417-FB0A-2856-76BBDC35309B}"/>
              </a:ext>
            </a:extLst>
          </p:cNvPr>
          <p:cNvSpPr txBox="1"/>
          <p:nvPr/>
        </p:nvSpPr>
        <p:spPr>
          <a:xfrm>
            <a:off x="9047084" y="2352148"/>
            <a:ext cx="2260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Fatura bilgileri kaydedilir. Kuruma e-posta ile bilgilendirilir.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 animBg="1"/>
      <p:bldP spid="25" grpId="0"/>
      <p:bldP spid="26" grpId="0" animBg="1"/>
      <p:bldP spid="27" grpId="0"/>
      <p:bldP spid="30" grpId="0" animBg="1"/>
      <p:bldP spid="31" grpId="0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Müstahaklık sorgulama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0" y="926668"/>
            <a:ext cx="10041342" cy="5067740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3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2764317" y="6215746"/>
            <a:ext cx="610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Hasta T.C. Kimlik numarası ile sorgulanır. </a:t>
            </a:r>
          </a:p>
          <a:p>
            <a:r>
              <a:rPr lang="tr-TR" dirty="0"/>
              <a:t>Hastanın daha önce aldığı ilaçlar ve bilgileri  görüntülenir.</a:t>
            </a:r>
          </a:p>
        </p:txBody>
      </p:sp>
    </p:spTree>
    <p:extLst>
      <p:ext uri="{BB962C8B-B14F-4D97-AF65-F5344CB8AC3E}">
        <p14:creationId xmlns:p14="http://schemas.microsoft.com/office/powerpoint/2010/main" val="270344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E-Reçete sorgulama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" b="50000"/>
          <a:stretch/>
        </p:blipFill>
        <p:spPr>
          <a:xfrm>
            <a:off x="798290" y="931173"/>
            <a:ext cx="11066387" cy="2809191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4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2975437" y="4001670"/>
            <a:ext cx="624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Hasta/ilaç hak sahipliği(kurum üyesi mi) kontrolü yapılır.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18F1241-D3AE-A496-6CF6-D8317CE6B08C}"/>
              </a:ext>
            </a:extLst>
          </p:cNvPr>
          <p:cNvSpPr txBox="1"/>
          <p:nvPr/>
        </p:nvSpPr>
        <p:spPr>
          <a:xfrm>
            <a:off x="327323" y="2220221"/>
            <a:ext cx="310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Hasta T.C. Kimlik No</a:t>
            </a:r>
          </a:p>
          <a:p>
            <a:r>
              <a:rPr lang="tr-TR" b="1" dirty="0"/>
              <a:t>E-reçete No girilir</a:t>
            </a:r>
          </a:p>
          <a:p>
            <a:r>
              <a:rPr lang="tr-TR" b="1" dirty="0"/>
              <a:t>Kontrol yapılır.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D6D6104F-80A0-CC5B-EC40-C296635ABCAC}"/>
              </a:ext>
            </a:extLst>
          </p:cNvPr>
          <p:cNvSpPr/>
          <p:nvPr/>
        </p:nvSpPr>
        <p:spPr>
          <a:xfrm>
            <a:off x="2858610" y="2481527"/>
            <a:ext cx="778838" cy="403441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5F3F919-9A86-7D9A-F429-27E7BE36A624}"/>
              </a:ext>
            </a:extLst>
          </p:cNvPr>
          <p:cNvSpPr txBox="1"/>
          <p:nvPr/>
        </p:nvSpPr>
        <p:spPr>
          <a:xfrm>
            <a:off x="2537923" y="4570170"/>
            <a:ext cx="711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Sağlık Bakanlığı reçetem sisteminden bilgilerin sorgulanması yapılır.</a:t>
            </a:r>
          </a:p>
        </p:txBody>
      </p:sp>
    </p:spTree>
    <p:extLst>
      <p:ext uri="{BB962C8B-B14F-4D97-AF65-F5344CB8AC3E}">
        <p14:creationId xmlns:p14="http://schemas.microsoft.com/office/powerpoint/2010/main" val="380489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E-Reçete görüntüleme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-283" r="313" b="40451"/>
          <a:stretch/>
        </p:blipFill>
        <p:spPr>
          <a:xfrm>
            <a:off x="798290" y="931108"/>
            <a:ext cx="11079902" cy="3345786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5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1421730" y="4854956"/>
            <a:ext cx="677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E-Reçete Sorgulama sonrası reçete bilgileri görüntülenir.</a:t>
            </a: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68396D-A40D-823A-D5BC-677B735C5A2C}"/>
              </a:ext>
            </a:extLst>
          </p:cNvPr>
          <p:cNvSpPr txBox="1"/>
          <p:nvPr/>
        </p:nvSpPr>
        <p:spPr>
          <a:xfrm>
            <a:off x="8985505" y="4577958"/>
            <a:ext cx="237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Reçete İşlemlerine Devam Etmek için İleri butonuna basılır.</a:t>
            </a:r>
          </a:p>
          <a:p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2232DFCF-8FF1-9D80-AEFB-EDF2CBC1499E}"/>
              </a:ext>
            </a:extLst>
          </p:cNvPr>
          <p:cNvSpPr/>
          <p:nvPr/>
        </p:nvSpPr>
        <p:spPr>
          <a:xfrm rot="16200000">
            <a:off x="10437696" y="4332491"/>
            <a:ext cx="436068" cy="189870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E-Reçete Düzenleme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6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8173E768-9369-7634-8637-A3A1A7951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" b="865"/>
          <a:stretch/>
        </p:blipFill>
        <p:spPr>
          <a:xfrm>
            <a:off x="1398580" y="804798"/>
            <a:ext cx="9394840" cy="4659408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D6073BE0-6D9E-8EC4-0C09-031AD872C201}"/>
              </a:ext>
            </a:extLst>
          </p:cNvPr>
          <p:cNvSpPr txBox="1"/>
          <p:nvPr/>
        </p:nvSpPr>
        <p:spPr>
          <a:xfrm>
            <a:off x="97654" y="1607036"/>
            <a:ext cx="13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accent3">
                    <a:lumMod val="75000"/>
                  </a:schemeClr>
                </a:solidFill>
              </a:rPr>
              <a:t>Teslim Alan Kişi Bilgilerinin girilmesi</a:t>
            </a:r>
            <a:endParaRPr lang="tr-TR" dirty="0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A8326406-DE6F-32A1-F0DD-B1C9830ADA5A}"/>
              </a:ext>
            </a:extLst>
          </p:cNvPr>
          <p:cNvSpPr/>
          <p:nvPr/>
        </p:nvSpPr>
        <p:spPr>
          <a:xfrm>
            <a:off x="1438529" y="1899821"/>
            <a:ext cx="310371" cy="1109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7BCF35-E402-04B3-B3B4-22198CA47CF1}"/>
              </a:ext>
            </a:extLst>
          </p:cNvPr>
          <p:cNvSpPr/>
          <p:nvPr/>
        </p:nvSpPr>
        <p:spPr>
          <a:xfrm>
            <a:off x="5585881" y="1899821"/>
            <a:ext cx="310371" cy="1109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641E1D8-79EB-6472-B177-745F4F424836}"/>
              </a:ext>
            </a:extLst>
          </p:cNvPr>
          <p:cNvSpPr txBox="1"/>
          <p:nvPr/>
        </p:nvSpPr>
        <p:spPr>
          <a:xfrm>
            <a:off x="292789" y="3732028"/>
            <a:ext cx="13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185A60"/>
                </a:solidFill>
              </a:rPr>
              <a:t>Rapor ile verilebilecek ürün</a:t>
            </a:r>
            <a:endParaRPr lang="tr-TR" dirty="0">
              <a:solidFill>
                <a:srgbClr val="185A60"/>
              </a:solidFill>
            </a:endParaRP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319628FC-5D7C-7FC5-72E2-FBC29F0DDA32}"/>
              </a:ext>
            </a:extLst>
          </p:cNvPr>
          <p:cNvSpPr/>
          <p:nvPr/>
        </p:nvSpPr>
        <p:spPr>
          <a:xfrm>
            <a:off x="1400059" y="3990718"/>
            <a:ext cx="310371" cy="110971"/>
          </a:xfrm>
          <a:prstGeom prst="rightArrow">
            <a:avLst/>
          </a:prstGeom>
          <a:solidFill>
            <a:srgbClr val="185A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D03410D-5E6F-A1B0-0750-957CE51DA98B}"/>
              </a:ext>
            </a:extLst>
          </p:cNvPr>
          <p:cNvSpPr txBox="1"/>
          <p:nvPr/>
        </p:nvSpPr>
        <p:spPr>
          <a:xfrm>
            <a:off x="59184" y="4637049"/>
            <a:ext cx="137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711C23"/>
                </a:solidFill>
              </a:rPr>
              <a:t>Müstahaklığı Gelmemiş ürün verilemez. Silinmeden reçete  kaydedilemez.</a:t>
            </a:r>
            <a:endParaRPr lang="tr-TR" dirty="0">
              <a:solidFill>
                <a:srgbClr val="711C23"/>
              </a:solidFill>
            </a:endParaRPr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8CAEE564-9DB6-5999-D584-74128CE7AB9F}"/>
              </a:ext>
            </a:extLst>
          </p:cNvPr>
          <p:cNvSpPr/>
          <p:nvPr/>
        </p:nvSpPr>
        <p:spPr>
          <a:xfrm rot="20271107">
            <a:off x="1367992" y="4760248"/>
            <a:ext cx="587497" cy="149775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702228"/>
          </a:solidFill>
          <a:ln>
            <a:solidFill>
              <a:srgbClr val="721B2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06997B6A-DD30-C9FE-2F51-F7CEF0692BF4}"/>
              </a:ext>
            </a:extLst>
          </p:cNvPr>
          <p:cNvSpPr txBox="1"/>
          <p:nvPr/>
        </p:nvSpPr>
        <p:spPr>
          <a:xfrm>
            <a:off x="5393184" y="2949411"/>
            <a:ext cx="4931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Reçetedeki ilaç adetleri ve ilaç kullanım seması azaltılabilir. Arttırılamaz!</a:t>
            </a:r>
            <a:endParaRPr lang="tr-TR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k: Sağ 25">
            <a:extLst>
              <a:ext uri="{FF2B5EF4-FFF2-40B4-BE49-F238E27FC236}">
                <a16:creationId xmlns:a16="http://schemas.microsoft.com/office/drawing/2014/main" id="{37A49AD4-64C8-4C93-90F3-E7DDE2A75113}"/>
              </a:ext>
            </a:extLst>
          </p:cNvPr>
          <p:cNvSpPr/>
          <p:nvPr/>
        </p:nvSpPr>
        <p:spPr>
          <a:xfrm rot="5400000">
            <a:off x="5962815" y="3289105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27" name="Ok: Sağ 26">
            <a:extLst>
              <a:ext uri="{FF2B5EF4-FFF2-40B4-BE49-F238E27FC236}">
                <a16:creationId xmlns:a16="http://schemas.microsoft.com/office/drawing/2014/main" id="{FB177EF9-C3F7-C9C5-F3C3-BA3C3C2CC946}"/>
              </a:ext>
            </a:extLst>
          </p:cNvPr>
          <p:cNvSpPr/>
          <p:nvPr/>
        </p:nvSpPr>
        <p:spPr>
          <a:xfrm rot="5400000">
            <a:off x="6850500" y="3299607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4E076A46-0570-E3DB-4FC5-8143DF4B091C}"/>
              </a:ext>
            </a:extLst>
          </p:cNvPr>
          <p:cNvSpPr/>
          <p:nvPr/>
        </p:nvSpPr>
        <p:spPr>
          <a:xfrm rot="5400000">
            <a:off x="7277223" y="3303621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29" name="Ok: Sağ 28">
            <a:extLst>
              <a:ext uri="{FF2B5EF4-FFF2-40B4-BE49-F238E27FC236}">
                <a16:creationId xmlns:a16="http://schemas.microsoft.com/office/drawing/2014/main" id="{47E5D74A-380E-EC32-4856-5030277D783D}"/>
              </a:ext>
            </a:extLst>
          </p:cNvPr>
          <p:cNvSpPr/>
          <p:nvPr/>
        </p:nvSpPr>
        <p:spPr>
          <a:xfrm rot="5400000">
            <a:off x="8189896" y="3303621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30" name="Ok: Sağ 29">
            <a:extLst>
              <a:ext uri="{FF2B5EF4-FFF2-40B4-BE49-F238E27FC236}">
                <a16:creationId xmlns:a16="http://schemas.microsoft.com/office/drawing/2014/main" id="{F0415E45-29A0-E53E-6EBE-C2AD32F4EEE6}"/>
              </a:ext>
            </a:extLst>
          </p:cNvPr>
          <p:cNvSpPr/>
          <p:nvPr/>
        </p:nvSpPr>
        <p:spPr>
          <a:xfrm rot="5400000">
            <a:off x="8476284" y="3299608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EC3F0B55-E13C-B848-9A00-CED40A9F3E5A}"/>
              </a:ext>
            </a:extLst>
          </p:cNvPr>
          <p:cNvSpPr txBox="1"/>
          <p:nvPr/>
        </p:nvSpPr>
        <p:spPr>
          <a:xfrm>
            <a:off x="5786817" y="5591537"/>
            <a:ext cx="493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rgbClr val="185A60"/>
                </a:solidFill>
              </a:rPr>
              <a:t>Raporlu verilen ürünlere ilaç rapor ilişkilendirmesi yapılması gerekmektedir.</a:t>
            </a:r>
            <a:endParaRPr lang="tr-TR" dirty="0">
              <a:solidFill>
                <a:srgbClr val="185A60"/>
              </a:solidFill>
            </a:endParaRPr>
          </a:p>
        </p:txBody>
      </p:sp>
      <p:sp>
        <p:nvSpPr>
          <p:cNvPr id="34" name="Ok: Sağ 33">
            <a:extLst>
              <a:ext uri="{FF2B5EF4-FFF2-40B4-BE49-F238E27FC236}">
                <a16:creationId xmlns:a16="http://schemas.microsoft.com/office/drawing/2014/main" id="{6525E924-5773-1784-DD1D-F471F93F9F65}"/>
              </a:ext>
            </a:extLst>
          </p:cNvPr>
          <p:cNvSpPr/>
          <p:nvPr/>
        </p:nvSpPr>
        <p:spPr>
          <a:xfrm rot="13395165">
            <a:off x="6238559" y="5305556"/>
            <a:ext cx="436068" cy="189868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185A60"/>
          </a:solidFill>
          <a:ln>
            <a:solidFill>
              <a:srgbClr val="FFFF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35" name="Ok: Sağ 34">
            <a:extLst>
              <a:ext uri="{FF2B5EF4-FFF2-40B4-BE49-F238E27FC236}">
                <a16:creationId xmlns:a16="http://schemas.microsoft.com/office/drawing/2014/main" id="{05586DB2-CCB4-1292-3A0F-F5E37D075DB8}"/>
              </a:ext>
            </a:extLst>
          </p:cNvPr>
          <p:cNvSpPr/>
          <p:nvPr/>
        </p:nvSpPr>
        <p:spPr>
          <a:xfrm rot="10800000">
            <a:off x="5393184" y="3960259"/>
            <a:ext cx="436068" cy="189868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185A60"/>
          </a:solidFill>
          <a:ln>
            <a:solidFill>
              <a:srgbClr val="FFFF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535E78A7-70BE-FF23-F778-FD939A02C0CD}"/>
              </a:ext>
            </a:extLst>
          </p:cNvPr>
          <p:cNvSpPr txBox="1"/>
          <p:nvPr/>
        </p:nvSpPr>
        <p:spPr>
          <a:xfrm>
            <a:off x="943251" y="5533854"/>
            <a:ext cx="363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711C23"/>
                </a:solidFill>
              </a:rPr>
              <a:t>Hastaya ait önceki reçetelerde ilacın muadili yazılsa dahil kontrol edilmekte ve alınamaması sağlanmaktadır.</a:t>
            </a:r>
            <a:endParaRPr lang="tr-TR" dirty="0">
              <a:solidFill>
                <a:srgbClr val="711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7" grpId="0"/>
      <p:bldP spid="18" grpId="0" animBg="1"/>
      <p:bldP spid="19" grpId="0"/>
      <p:bldP spid="20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3" grpId="0"/>
      <p:bldP spid="34" grpId="0" animBg="1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Eşdeğer ilaç seçim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4" b="20084"/>
          <a:stretch/>
        </p:blipFill>
        <p:spPr>
          <a:xfrm>
            <a:off x="798290" y="931108"/>
            <a:ext cx="11079902" cy="3345786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7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2932751" y="6256706"/>
            <a:ext cx="601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Eşdeğer ilaçlar Ek-4a ve Ek-4b ye göre güncellenmektedir.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231710E-B284-A0A9-E8AC-CC258F0C1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8719" y="4267110"/>
            <a:ext cx="10103445" cy="152163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5078367-C32D-E40F-B1D8-DFC37693671C}"/>
              </a:ext>
            </a:extLst>
          </p:cNvPr>
          <p:cNvSpPr txBox="1"/>
          <p:nvPr/>
        </p:nvSpPr>
        <p:spPr>
          <a:xfrm>
            <a:off x="9263960" y="1611548"/>
            <a:ext cx="2436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Reçetede yazılan ilacın eşdeğeri seçerek karşılanabilir.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67BFE6D-8698-F1EA-5890-589FDE89179A}"/>
              </a:ext>
            </a:extLst>
          </p:cNvPr>
          <p:cNvSpPr txBox="1"/>
          <p:nvPr/>
        </p:nvSpPr>
        <p:spPr>
          <a:xfrm>
            <a:off x="7183822" y="4946714"/>
            <a:ext cx="3561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Reçetede yazan ve verilen ilaç bilgisi ayrı ayrı kaydedilmektedir.</a:t>
            </a:r>
          </a:p>
          <a:p>
            <a:endParaRPr lang="tr-TR" dirty="0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37E33106-74BB-5E2B-98B1-265BD32F12D7}"/>
              </a:ext>
            </a:extLst>
          </p:cNvPr>
          <p:cNvSpPr/>
          <p:nvPr/>
        </p:nvSpPr>
        <p:spPr>
          <a:xfrm rot="5223966">
            <a:off x="10361072" y="2860976"/>
            <a:ext cx="587497" cy="149775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A6666121-E02C-D66F-EFEC-7AEABD0290EA}"/>
              </a:ext>
            </a:extLst>
          </p:cNvPr>
          <p:cNvSpPr/>
          <p:nvPr/>
        </p:nvSpPr>
        <p:spPr>
          <a:xfrm rot="10800000">
            <a:off x="9488102" y="2850644"/>
            <a:ext cx="587497" cy="149775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23593DC0-A853-1438-4A4B-00ECFAE4D1E4}"/>
              </a:ext>
            </a:extLst>
          </p:cNvPr>
          <p:cNvSpPr/>
          <p:nvPr/>
        </p:nvSpPr>
        <p:spPr>
          <a:xfrm rot="10800000">
            <a:off x="5939069" y="5107230"/>
            <a:ext cx="1002483" cy="30114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6" grpId="0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Rapor ilişkilendirme/ekleme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4" b="20084"/>
          <a:stretch/>
        </p:blipFill>
        <p:spPr>
          <a:xfrm>
            <a:off x="798290" y="931108"/>
            <a:ext cx="11079902" cy="3345786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8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1663691" y="4608615"/>
            <a:ext cx="8864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Reçete Takip Sistemine eklenen hastaya ait raporlar sistemde görüntülenir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Sistemde bulunmayan reçeteler eczane tarafından eklenir.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Reçeteler daha sonra kurum tarafından kontrol edilir </a:t>
            </a:r>
            <a:r>
              <a:rPr lang="tr-TR"/>
              <a:t>ve onaylanır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899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Reçete detay 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9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89" y="778860"/>
            <a:ext cx="10356674" cy="5226884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1734967" y="5815734"/>
            <a:ext cx="70451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b="1" dirty="0"/>
              <a:t>İTS İşlemleri yapılabilmektedir. İTS işlemleri daha sonrada yapılabilir. </a:t>
            </a:r>
          </a:p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3424DB3-C276-4458-2294-BFE963086191}"/>
              </a:ext>
            </a:extLst>
          </p:cNvPr>
          <p:cNvSpPr txBox="1"/>
          <p:nvPr/>
        </p:nvSpPr>
        <p:spPr>
          <a:xfrm>
            <a:off x="8108703" y="3336972"/>
            <a:ext cx="18752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b="1" dirty="0"/>
              <a:t>Reçete Ödeme Özet Bilgileri.</a:t>
            </a:r>
          </a:p>
          <a:p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FBFB9DE4-E67D-4D2F-118C-979A9EA2BC2F}"/>
              </a:ext>
            </a:extLst>
          </p:cNvPr>
          <p:cNvSpPr/>
          <p:nvPr/>
        </p:nvSpPr>
        <p:spPr>
          <a:xfrm rot="16200000">
            <a:off x="8616567" y="2783456"/>
            <a:ext cx="585927" cy="362405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AE1692B-08C6-F763-1E59-1EA8DA9C1E7F}"/>
              </a:ext>
            </a:extLst>
          </p:cNvPr>
          <p:cNvSpPr txBox="1"/>
          <p:nvPr/>
        </p:nvSpPr>
        <p:spPr>
          <a:xfrm>
            <a:off x="10164733" y="2360523"/>
            <a:ext cx="1980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/>
              <a:t>Ç</a:t>
            </a:r>
            <a:r>
              <a:rPr lang="sv-SE" sz="1800" b="1" dirty="0"/>
              <a:t>al</a:t>
            </a:r>
            <a:r>
              <a:rPr lang="tr-TR" sz="1800" b="1" dirty="0" err="1"/>
              <a:t>ış</a:t>
            </a:r>
            <a:r>
              <a:rPr lang="sv-SE" sz="1800" b="1" dirty="0"/>
              <a:t>an</a:t>
            </a:r>
            <a:r>
              <a:rPr lang="tr-TR" sz="1800" b="1" dirty="0"/>
              <a:t>/</a:t>
            </a:r>
            <a:r>
              <a:rPr lang="sv-SE" sz="1800" b="1" dirty="0"/>
              <a:t>emekli i</a:t>
            </a:r>
            <a:r>
              <a:rPr lang="tr-TR" sz="1800" b="1" dirty="0"/>
              <a:t>ç</a:t>
            </a:r>
            <a:r>
              <a:rPr lang="sv-SE" sz="1800" b="1" dirty="0"/>
              <a:t>in farkl</a:t>
            </a:r>
            <a:r>
              <a:rPr lang="tr-TR" sz="1800" b="1" dirty="0"/>
              <a:t>ı</a:t>
            </a:r>
            <a:r>
              <a:rPr lang="sv-SE" sz="1800" b="1" dirty="0"/>
              <a:t> kat</a:t>
            </a:r>
            <a:r>
              <a:rPr lang="tr-TR" sz="1800" b="1" dirty="0"/>
              <a:t>ı</a:t>
            </a:r>
            <a:r>
              <a:rPr lang="sv-SE" sz="1800" b="1" dirty="0"/>
              <a:t>l</a:t>
            </a:r>
            <a:r>
              <a:rPr lang="tr-TR" sz="1800" b="1" dirty="0"/>
              <a:t>ı</a:t>
            </a:r>
            <a:r>
              <a:rPr lang="sv-SE" sz="1800" b="1" dirty="0"/>
              <a:t>m paylar</a:t>
            </a:r>
            <a:r>
              <a:rPr lang="tr-TR" sz="1800" b="1" dirty="0"/>
              <a:t>ı</a:t>
            </a:r>
            <a:r>
              <a:rPr lang="sv-SE" sz="1800" b="1" dirty="0"/>
              <a:t> uygulan</a:t>
            </a:r>
            <a:r>
              <a:rPr lang="tr-TR" sz="1800" b="1" dirty="0"/>
              <a:t>maktadır.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DA210D20-5328-972D-5902-DC16F9EA9B6C}"/>
              </a:ext>
            </a:extLst>
          </p:cNvPr>
          <p:cNvSpPr/>
          <p:nvPr/>
        </p:nvSpPr>
        <p:spPr>
          <a:xfrm rot="12265046">
            <a:off x="9684566" y="2298002"/>
            <a:ext cx="510682" cy="189314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7EC54A6-B20F-EF36-1639-EBD74C05433B}"/>
              </a:ext>
            </a:extLst>
          </p:cNvPr>
          <p:cNvSpPr txBox="1"/>
          <p:nvPr/>
        </p:nvSpPr>
        <p:spPr>
          <a:xfrm>
            <a:off x="10164733" y="3582968"/>
            <a:ext cx="20272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/>
              <a:t>Rapor türüne bağlı olarak katılım paylı ve katılım paysız olarak uygulanmaktadır.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BB0901F-D229-37E1-32DB-F6007873B43D}"/>
              </a:ext>
            </a:extLst>
          </p:cNvPr>
          <p:cNvSpPr txBox="1"/>
          <p:nvPr/>
        </p:nvSpPr>
        <p:spPr>
          <a:xfrm>
            <a:off x="10223932" y="1379969"/>
            <a:ext cx="2209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/>
              <a:t>Eczacı indirim oranları uygulanmaktadır.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6127C60F-7A9B-094A-AC7B-72DF3810F1C8}"/>
              </a:ext>
            </a:extLst>
          </p:cNvPr>
          <p:cNvSpPr/>
          <p:nvPr/>
        </p:nvSpPr>
        <p:spPr>
          <a:xfrm rot="10800000">
            <a:off x="9728643" y="1989485"/>
            <a:ext cx="510682" cy="189314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12CAAB05-73D9-32B4-4E42-48D7436F0D40}"/>
              </a:ext>
            </a:extLst>
          </p:cNvPr>
          <p:cNvSpPr/>
          <p:nvPr/>
        </p:nvSpPr>
        <p:spPr>
          <a:xfrm rot="16200000">
            <a:off x="4842508" y="5553582"/>
            <a:ext cx="296543" cy="227761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animBg="1"/>
      <p:bldP spid="6" grpId="0"/>
      <p:bldP spid="10" grpId="0" animBg="1"/>
      <p:bldP spid="12" grpId="0"/>
      <p:bldP spid="15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586</Words>
  <Application>Microsoft Office PowerPoint</Application>
  <PresentationFormat>Geniş ekran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Calisto MT</vt:lpstr>
      <vt:lpstr>Univers Condensed</vt:lpstr>
      <vt:lpstr>ChronicleVTI</vt:lpstr>
      <vt:lpstr>REÇETE Provizyon Sistemi - ECZANE</vt:lpstr>
      <vt:lpstr>Kurum Duyuru</vt:lpstr>
      <vt:lpstr>Müstahaklık sorgulama</vt:lpstr>
      <vt:lpstr>E-Reçete sorgulama</vt:lpstr>
      <vt:lpstr>E-Reçete görüntüleme</vt:lpstr>
      <vt:lpstr>E-Reçete Düzenleme</vt:lpstr>
      <vt:lpstr>Eşdeğer ilaç seçim</vt:lpstr>
      <vt:lpstr>Rapor ilişkilendirme/ekleme</vt:lpstr>
      <vt:lpstr>Reçete detay </vt:lpstr>
      <vt:lpstr>Karekod İşlemleri -1</vt:lpstr>
      <vt:lpstr>Karekod İşlemleri -2</vt:lpstr>
      <vt:lpstr>Karekod İşlemleri -3</vt:lpstr>
      <vt:lpstr>İTS Kullanıcı bilgileri</vt:lpstr>
      <vt:lpstr>Ebs - its bilgileri güncelleme</vt:lpstr>
      <vt:lpstr>İTS işlemleri</vt:lpstr>
      <vt:lpstr>Döküm oluşturma</vt:lpstr>
      <vt:lpstr>Döküm oluşturma</vt:lpstr>
      <vt:lpstr>Döküm İşlemleri</vt:lpstr>
      <vt:lpstr>Döküm detay</vt:lpstr>
      <vt:lpstr>Fatura bilgi girişi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Teb Provizyon Sistemi</dc:title>
  <dc:creator>Kerem Canli</dc:creator>
  <cp:lastModifiedBy>Kerem Canli</cp:lastModifiedBy>
  <cp:revision>57</cp:revision>
  <dcterms:created xsi:type="dcterms:W3CDTF">2022-09-27T11:56:48Z</dcterms:created>
  <dcterms:modified xsi:type="dcterms:W3CDTF">2022-10-26T13:57:00Z</dcterms:modified>
</cp:coreProperties>
</file>